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30275213" cy="42767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25" userDrawn="1">
          <p15:clr>
            <a:srgbClr val="A4A3A4"/>
          </p15:clr>
        </p15:guide>
        <p15:guide id="2" pos="1099" userDrawn="1">
          <p15:clr>
            <a:srgbClr val="A4A3A4"/>
          </p15:clr>
        </p15:guide>
        <p15:guide id="3" pos="17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FC2"/>
    <a:srgbClr val="EC3539"/>
    <a:srgbClr val="0345A5"/>
    <a:srgbClr val="FFFFFF"/>
    <a:srgbClr val="583ACF"/>
    <a:srgbClr val="13D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2"/>
    <p:restoredTop sz="94723"/>
  </p:normalViewPr>
  <p:slideViewPr>
    <p:cSldViewPr snapToGrid="0" snapToObjects="1">
      <p:cViewPr>
        <p:scale>
          <a:sx n="10" d="100"/>
          <a:sy n="10" d="100"/>
        </p:scale>
        <p:origin x="2514" y="480"/>
      </p:cViewPr>
      <p:guideLst>
        <p:guide orient="horz" pos="13425"/>
        <p:guide pos="1099"/>
        <p:guide pos="17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ADEAE-2347-4440-8773-A778A260DD1A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8BA44-A5A2-4DF7-BEBA-BF68B354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81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Ngoại</a:t>
            </a:r>
            <a:r>
              <a:rPr lang="en-US" dirty="0"/>
              <a:t>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nền</a:t>
            </a:r>
            <a:r>
              <a:rPr lang="en-US" dirty="0"/>
              <a:t> (ở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 </a:t>
            </a:r>
            <a:r>
              <a:rPr lang="en-US" dirty="0" err="1"/>
              <a:t>cuối</a:t>
            </a:r>
            <a:r>
              <a:rPr lang="en-US" dirty="0"/>
              <a:t> </a:t>
            </a:r>
            <a:r>
              <a:rPr lang="en-US" dirty="0" err="1"/>
              <a:t>tờ</a:t>
            </a:r>
            <a:r>
              <a:rPr lang="en-US" dirty="0"/>
              <a:t>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khu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,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tóm</a:t>
            </a:r>
            <a:r>
              <a:rPr lang="en-US" dirty="0"/>
              <a:t> </a:t>
            </a:r>
            <a:r>
              <a:rPr lang="en-US" dirty="0" err="1"/>
              <a:t>tắt</a:t>
            </a:r>
            <a:r>
              <a:rPr lang="en-US" dirty="0"/>
              <a:t>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chỉnh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8BA44-A5A2-4DF7-BEBA-BF68B354E8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6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2FAD285-98E1-E646-1EC4-09E4B3C3BD2A}"/>
              </a:ext>
            </a:extLst>
          </p:cNvPr>
          <p:cNvSpPr/>
          <p:nvPr userDrawn="1"/>
        </p:nvSpPr>
        <p:spPr>
          <a:xfrm>
            <a:off x="1870516" y="1959594"/>
            <a:ext cx="26587938" cy="38848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98AA4526-A9E5-0CA2-B680-20F5D34F5B8C}"/>
              </a:ext>
            </a:extLst>
          </p:cNvPr>
          <p:cNvSpPr/>
          <p:nvPr userDrawn="1"/>
        </p:nvSpPr>
        <p:spPr>
          <a:xfrm rot="10800000">
            <a:off x="23664289" y="633293"/>
            <a:ext cx="5970273" cy="5970273"/>
          </a:xfrm>
          <a:prstGeom prst="rtTriangle">
            <a:avLst/>
          </a:prstGeom>
          <a:solidFill>
            <a:srgbClr val="0B3F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DCF3E3-1E59-2C5B-8C69-AD976C3E41B6}"/>
              </a:ext>
            </a:extLst>
          </p:cNvPr>
          <p:cNvSpPr/>
          <p:nvPr userDrawn="1"/>
        </p:nvSpPr>
        <p:spPr>
          <a:xfrm>
            <a:off x="6796500" y="1959594"/>
            <a:ext cx="20750394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i="0" dirty="0">
                <a:solidFill>
                  <a:srgbClr val="C00000"/>
                </a:solidFill>
                <a:effectLst/>
                <a:latin typeface="Aptos" panose="020B0004020202020204" pitchFamily="34" charset="0"/>
              </a:rPr>
              <a:t>Advances in Planning, Architecture and Construction </a:t>
            </a:r>
          </a:p>
          <a:p>
            <a:r>
              <a:rPr lang="en-US" sz="4800" b="1" i="0" dirty="0">
                <a:solidFill>
                  <a:srgbClr val="C00000"/>
                </a:solidFill>
                <a:effectLst/>
                <a:latin typeface="Aptos" panose="020B0004020202020204" pitchFamily="34" charset="0"/>
              </a:rPr>
              <a:t>for Sustainable Development</a:t>
            </a:r>
            <a:endParaRPr lang="en-US" sz="4800" b="1" i="0" spc="30" baseline="0" dirty="0">
              <a:solidFill>
                <a:srgbClr val="C00000"/>
              </a:solidFill>
              <a:latin typeface="Aptos" panose="020B0004020202020204" pitchFamily="34" charset="0"/>
              <a:ea typeface="Helvetica" charset="0"/>
              <a:cs typeface="Helvetica" charset="0"/>
            </a:endParaRPr>
          </a:p>
        </p:txBody>
      </p:sp>
      <p:pic>
        <p:nvPicPr>
          <p:cNvPr id="8" name="Picture 7" descr="A logo with blue and purple lines&#10;&#10;Description automatically generated">
            <a:extLst>
              <a:ext uri="{FF2B5EF4-FFF2-40B4-BE49-F238E27FC236}">
                <a16:creationId xmlns:a16="http://schemas.microsoft.com/office/drawing/2014/main" id="{6EE736E3-DDCF-86EF-3ADF-B2D1BC188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16759" y="277986"/>
            <a:ext cx="4772662" cy="4169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91C5DEBC-8A79-063D-4780-EEE78C6E8739}"/>
              </a:ext>
            </a:extLst>
          </p:cNvPr>
          <p:cNvGrpSpPr/>
          <p:nvPr userDrawn="1"/>
        </p:nvGrpSpPr>
        <p:grpSpPr>
          <a:xfrm rot="10800000">
            <a:off x="535163" y="41155171"/>
            <a:ext cx="29151130" cy="978786"/>
            <a:chOff x="1090246" y="41371471"/>
            <a:chExt cx="12198350" cy="40957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77AA72C-2B72-4E17-6048-A90BFFA3868B}"/>
                </a:ext>
              </a:extLst>
            </p:cNvPr>
            <p:cNvSpPr/>
            <p:nvPr userDrawn="1"/>
          </p:nvSpPr>
          <p:spPr>
            <a:xfrm>
              <a:off x="1090246" y="41371471"/>
              <a:ext cx="6096000" cy="409575"/>
            </a:xfrm>
            <a:prstGeom prst="rect">
              <a:avLst/>
            </a:prstGeom>
            <a:solidFill>
              <a:srgbClr val="EC353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11D1E3A-7652-E11D-10CD-E8219BC40FDD}"/>
                </a:ext>
              </a:extLst>
            </p:cNvPr>
            <p:cNvSpPr/>
            <p:nvPr userDrawn="1"/>
          </p:nvSpPr>
          <p:spPr>
            <a:xfrm>
              <a:off x="7192596" y="41371471"/>
              <a:ext cx="6096000" cy="409575"/>
            </a:xfrm>
            <a:prstGeom prst="rect">
              <a:avLst/>
            </a:prstGeom>
            <a:solidFill>
              <a:srgbClr val="0345A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9763074-3F1E-4ED2-B4AC-DEC35C92FE72}"/>
              </a:ext>
            </a:extLst>
          </p:cNvPr>
          <p:cNvSpPr txBox="1"/>
          <p:nvPr userDrawn="1"/>
        </p:nvSpPr>
        <p:spPr>
          <a:xfrm>
            <a:off x="1352219" y="41321398"/>
            <a:ext cx="12933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https://cigos2024.sciencesconf.org</a:t>
            </a:r>
          </a:p>
        </p:txBody>
      </p:sp>
    </p:spTree>
    <p:extLst>
      <p:ext uri="{BB962C8B-B14F-4D97-AF65-F5344CB8AC3E}">
        <p14:creationId xmlns:p14="http://schemas.microsoft.com/office/powerpoint/2010/main" val="29144180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70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5679-8868-4142-AE8B-85CC6BE26C4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101E-89F2-C748-9E4C-2F0E581F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8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6960"/>
            <a:ext cx="6528093" cy="362432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6960"/>
            <a:ext cx="19205838" cy="362432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5679-8868-4142-AE8B-85CC6BE26C4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101E-89F2-C748-9E4C-2F0E581F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3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5679-8868-4142-AE8B-85CC6BE26C4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101E-89F2-C748-9E4C-2F0E581F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3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62125"/>
            <a:ext cx="26112371" cy="1778998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20410"/>
            <a:ext cx="26112371" cy="9355333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5679-8868-4142-AE8B-85CC6BE26C4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101E-89F2-C748-9E4C-2F0E581F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2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84800"/>
            <a:ext cx="12866966" cy="2713542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84800"/>
            <a:ext cx="12866966" cy="2713542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5679-8868-4142-AE8B-85CC6BE26C4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101E-89F2-C748-9E4C-2F0E581F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5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6970"/>
            <a:ext cx="26112371" cy="826635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83919"/>
            <a:ext cx="12807832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21926"/>
            <a:ext cx="12807832" cy="22977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83919"/>
            <a:ext cx="12870909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21926"/>
            <a:ext cx="12870909" cy="22977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5679-8868-4142-AE8B-85CC6BE26C4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101E-89F2-C748-9E4C-2F0E581F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2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5679-8868-4142-AE8B-85CC6BE26C4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101E-89F2-C748-9E4C-2F0E581F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1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5679-8868-4142-AE8B-85CC6BE26C4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101E-89F2-C748-9E4C-2F0E581F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0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57701"/>
            <a:ext cx="15326827" cy="30392467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5679-8868-4142-AE8B-85CC6BE26C4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101E-89F2-C748-9E4C-2F0E581F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57701"/>
            <a:ext cx="15326827" cy="30392467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5679-8868-4142-AE8B-85CC6BE26C4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101E-89F2-C748-9E4C-2F0E581F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5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6970"/>
            <a:ext cx="26112371" cy="826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84800"/>
            <a:ext cx="26112371" cy="2713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85679-8868-4142-AE8B-85CC6BE26C4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38914"/>
            <a:ext cx="10217884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101E-89F2-C748-9E4C-2F0E581F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22">
            <a:extLst>
              <a:ext uri="{FF2B5EF4-FFF2-40B4-BE49-F238E27FC236}">
                <a16:creationId xmlns:a16="http://schemas.microsoft.com/office/drawing/2014/main" id="{E8EF88BE-98DD-DE42-7554-91135D387F8E}"/>
              </a:ext>
            </a:extLst>
          </p:cNvPr>
          <p:cNvSpPr/>
          <p:nvPr/>
        </p:nvSpPr>
        <p:spPr>
          <a:xfrm>
            <a:off x="15462600" y="13636997"/>
            <a:ext cx="12960000" cy="1080000"/>
          </a:xfrm>
          <a:prstGeom prst="homePlate">
            <a:avLst>
              <a:gd name="adj" fmla="val 0"/>
            </a:avLst>
          </a:prstGeom>
          <a:solidFill>
            <a:srgbClr val="0B3F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9D66-B3EA-B006-734B-5EB2576F62CA}"/>
              </a:ext>
            </a:extLst>
          </p:cNvPr>
          <p:cNvSpPr txBox="1"/>
          <p:nvPr/>
        </p:nvSpPr>
        <p:spPr>
          <a:xfrm>
            <a:off x="15534692" y="13730936"/>
            <a:ext cx="8838242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ptos" panose="020B0004020202020204" pitchFamily="34" charset="0"/>
              </a:rPr>
              <a:t>Results</a:t>
            </a:r>
          </a:p>
        </p:txBody>
      </p:sp>
      <p:sp>
        <p:nvSpPr>
          <p:cNvPr id="36" name="Pentagon 22">
            <a:extLst>
              <a:ext uri="{FF2B5EF4-FFF2-40B4-BE49-F238E27FC236}">
                <a16:creationId xmlns:a16="http://schemas.microsoft.com/office/drawing/2014/main" id="{B5605C0E-23E8-470B-A9C1-699A4FBD2D92}"/>
              </a:ext>
            </a:extLst>
          </p:cNvPr>
          <p:cNvSpPr/>
          <p:nvPr/>
        </p:nvSpPr>
        <p:spPr>
          <a:xfrm>
            <a:off x="1744662" y="13636997"/>
            <a:ext cx="12960000" cy="1080000"/>
          </a:xfrm>
          <a:prstGeom prst="homePlate">
            <a:avLst>
              <a:gd name="adj" fmla="val 0"/>
            </a:avLst>
          </a:prstGeom>
          <a:solidFill>
            <a:srgbClr val="EC3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E893E09-5376-4D7D-8035-263FBE62EA75}"/>
              </a:ext>
            </a:extLst>
          </p:cNvPr>
          <p:cNvSpPr txBox="1"/>
          <p:nvPr/>
        </p:nvSpPr>
        <p:spPr>
          <a:xfrm>
            <a:off x="1816754" y="13730936"/>
            <a:ext cx="8838242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chivo Narrow" panose="02000000000000000000" pitchFamily="2" charset="77"/>
              </a:rPr>
              <a:t>Introduction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9D42E94-37BC-4CF1-A257-D7F327110842}"/>
              </a:ext>
            </a:extLst>
          </p:cNvPr>
          <p:cNvSpPr txBox="1"/>
          <p:nvPr/>
        </p:nvSpPr>
        <p:spPr>
          <a:xfrm>
            <a:off x="18214775" y="13824722"/>
            <a:ext cx="9151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bg1"/>
              </a:solidFill>
              <a:latin typeface="Archivo Narrow" panose="02000000000000000000" pitchFamily="2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8AA00E-C197-357B-CDAD-75EB240261D1}"/>
              </a:ext>
            </a:extLst>
          </p:cNvPr>
          <p:cNvSpPr/>
          <p:nvPr/>
        </p:nvSpPr>
        <p:spPr>
          <a:xfrm>
            <a:off x="15462600" y="14830744"/>
            <a:ext cx="12965074" cy="9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bIns="360000" numCol="3" spcCol="360000" rtlCol="0" anchor="t" anchorCtr="0"/>
          <a:lstStyle/>
          <a:p>
            <a:r>
              <a:rPr lang="en-US" sz="1800" dirty="0">
                <a:solidFill>
                  <a:srgbClr val="0345A5"/>
                </a:solidFill>
                <a:latin typeface="Aptos" panose="020B00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  <a:p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perspiciatis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unde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omnis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iste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error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accusantium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laudantium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totam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rem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aperiam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ab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illo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inventore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veritatis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quasi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architecto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beatae vitae dicta sunt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explicabo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Nemo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aspernatur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fugit,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consequuntur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ratione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sequi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nesciunt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porro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numquam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nostrum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corporis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laboriosam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 Quis autem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nihil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vel illum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perspiciatis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unde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omnis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iste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error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accusantium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laudantium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totam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rem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aperiam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ab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illo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inventore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veritatis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quasi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architecto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beatae vitae dicta sunt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explicabo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Nemo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aspernatur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fugit,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consequuntur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ratione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sequi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nesciunt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porro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numquam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nostrum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corporis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laboriosam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 Quis autem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nihil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vel illum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?"</a:t>
            </a:r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  <a:p>
            <a:pPr algn="l"/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  <a:p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92D151-CECF-EDEC-9D66-AF6D471613B6}"/>
              </a:ext>
            </a:extLst>
          </p:cNvPr>
          <p:cNvSpPr/>
          <p:nvPr/>
        </p:nvSpPr>
        <p:spPr>
          <a:xfrm>
            <a:off x="1763712" y="14830744"/>
            <a:ext cx="12965074" cy="9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bIns="360000" numCol="3" spcCol="360000" rtlCol="0" anchor="t" anchorCtr="0"/>
          <a:lstStyle/>
          <a:p>
            <a:r>
              <a:rPr lang="en-US" sz="1800" dirty="0">
                <a:solidFill>
                  <a:srgbClr val="0345A5"/>
                </a:solidFill>
                <a:latin typeface="Aptos" panose="020B00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  <a:p>
            <a:endParaRPr lang="en-US" sz="1800" dirty="0">
              <a:solidFill>
                <a:srgbClr val="0345A5"/>
              </a:solidFill>
              <a:latin typeface="Aptos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perspiciatis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unde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omnis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iste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error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accusantium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laudantium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totam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rem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aperiam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ab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illo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inventore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veritatis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quasi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architecto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beatae vitae dicta sunt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explicabo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Nemo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aspernatur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fugit,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consequuntur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ratione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sequi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nesciunt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porro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numquam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nostrum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corporis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laboriosam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 Quis autem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nihil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vel illum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perspiciatis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unde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omnis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iste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error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accusantium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laudantium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totam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rem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aperiam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ab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illo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inventore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veritatis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quasi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architecto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beatae vitae dicta sunt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explicabo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Nemo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aspernatur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fugit,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consequuntur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ratione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sequi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nesciunt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porro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numquam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nostrum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corporis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laboriosam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 Quis autem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nihil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vel illum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?"</a:t>
            </a:r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  <a:p>
            <a:pPr algn="l"/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</p:txBody>
      </p:sp>
      <p:sp>
        <p:nvSpPr>
          <p:cNvPr id="24" name="Pentagon 22">
            <a:extLst>
              <a:ext uri="{FF2B5EF4-FFF2-40B4-BE49-F238E27FC236}">
                <a16:creationId xmlns:a16="http://schemas.microsoft.com/office/drawing/2014/main" id="{312960CF-EA88-E305-C099-77B456EB0C93}"/>
              </a:ext>
            </a:extLst>
          </p:cNvPr>
          <p:cNvSpPr/>
          <p:nvPr/>
        </p:nvSpPr>
        <p:spPr>
          <a:xfrm>
            <a:off x="15462600" y="25509567"/>
            <a:ext cx="12960000" cy="1080000"/>
          </a:xfrm>
          <a:prstGeom prst="homePlate">
            <a:avLst>
              <a:gd name="adj" fmla="val 0"/>
            </a:avLst>
          </a:prstGeom>
          <a:solidFill>
            <a:srgbClr val="EC3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AB75A4-1B6E-75CC-B5D8-D1FE2ADB5683}"/>
              </a:ext>
            </a:extLst>
          </p:cNvPr>
          <p:cNvSpPr txBox="1"/>
          <p:nvPr/>
        </p:nvSpPr>
        <p:spPr>
          <a:xfrm>
            <a:off x="15534692" y="25603506"/>
            <a:ext cx="8838242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ptos" panose="020B0004020202020204" pitchFamily="34" charset="0"/>
              </a:rPr>
              <a:t>Conclusion</a:t>
            </a:r>
          </a:p>
        </p:txBody>
      </p:sp>
      <p:sp>
        <p:nvSpPr>
          <p:cNvPr id="26" name="Pentagon 22">
            <a:extLst>
              <a:ext uri="{FF2B5EF4-FFF2-40B4-BE49-F238E27FC236}">
                <a16:creationId xmlns:a16="http://schemas.microsoft.com/office/drawing/2014/main" id="{6E4A43AA-02FA-0288-E2B4-51D26CD595F4}"/>
              </a:ext>
            </a:extLst>
          </p:cNvPr>
          <p:cNvSpPr/>
          <p:nvPr/>
        </p:nvSpPr>
        <p:spPr>
          <a:xfrm>
            <a:off x="1744662" y="25509567"/>
            <a:ext cx="12960000" cy="1080000"/>
          </a:xfrm>
          <a:prstGeom prst="homePlate">
            <a:avLst>
              <a:gd name="adj" fmla="val 0"/>
            </a:avLst>
          </a:prstGeom>
          <a:solidFill>
            <a:srgbClr val="0B3F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DBAE17-0D0B-0036-AD1A-35C97507F42C}"/>
              </a:ext>
            </a:extLst>
          </p:cNvPr>
          <p:cNvSpPr txBox="1"/>
          <p:nvPr/>
        </p:nvSpPr>
        <p:spPr>
          <a:xfrm>
            <a:off x="1816754" y="25603506"/>
            <a:ext cx="8838242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ptos" panose="020B0004020202020204" pitchFamily="34" charset="0"/>
              </a:rPr>
              <a:t>Methodology</a:t>
            </a:r>
          </a:p>
        </p:txBody>
      </p:sp>
      <p:sp>
        <p:nvSpPr>
          <p:cNvPr id="31" name="Pentagon 22">
            <a:extLst>
              <a:ext uri="{FF2B5EF4-FFF2-40B4-BE49-F238E27FC236}">
                <a16:creationId xmlns:a16="http://schemas.microsoft.com/office/drawing/2014/main" id="{3B0E725B-F669-7025-1D88-9C4CE4619DD6}"/>
              </a:ext>
            </a:extLst>
          </p:cNvPr>
          <p:cNvSpPr/>
          <p:nvPr/>
        </p:nvSpPr>
        <p:spPr>
          <a:xfrm>
            <a:off x="1739587" y="37488851"/>
            <a:ext cx="12960000" cy="1080000"/>
          </a:xfrm>
          <a:prstGeom prst="homePlate">
            <a:avLst>
              <a:gd name="adj" fmla="val 0"/>
            </a:avLst>
          </a:prstGeom>
          <a:solidFill>
            <a:srgbClr val="EC3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67E1026-B31E-292F-5A39-4A48D4A94645}"/>
              </a:ext>
            </a:extLst>
          </p:cNvPr>
          <p:cNvSpPr txBox="1"/>
          <p:nvPr/>
        </p:nvSpPr>
        <p:spPr>
          <a:xfrm>
            <a:off x="1811679" y="37582790"/>
            <a:ext cx="8838242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ptos" panose="020B0004020202020204" pitchFamily="34" charset="0"/>
              </a:rPr>
              <a:t>Acknowledgements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334C8F2-F413-87BD-BEB7-CBA21F6507EB}"/>
              </a:ext>
            </a:extLst>
          </p:cNvPr>
          <p:cNvSpPr txBox="1"/>
          <p:nvPr/>
        </p:nvSpPr>
        <p:spPr>
          <a:xfrm>
            <a:off x="4491762" y="37676576"/>
            <a:ext cx="9151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bg1"/>
              </a:solidFill>
              <a:latin typeface="Archivo Narrow" panose="02000000000000000000" pitchFamily="2" charset="77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71CF7B8-E244-53EC-BAEB-EEE983810BCB}"/>
              </a:ext>
            </a:extLst>
          </p:cNvPr>
          <p:cNvSpPr/>
          <p:nvPr/>
        </p:nvSpPr>
        <p:spPr>
          <a:xfrm>
            <a:off x="1739588" y="38983087"/>
            <a:ext cx="12965074" cy="19501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bIns="360000" rtlCol="0" anchor="t" anchorCtr="0"/>
          <a:lstStyle/>
          <a:p>
            <a:r>
              <a:rPr lang="en-US" sz="1800" dirty="0">
                <a:solidFill>
                  <a:srgbClr val="0345A5"/>
                </a:solidFill>
                <a:latin typeface="Aptos" panose="020B00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</a:t>
            </a:r>
            <a:r>
              <a:rPr lang="en-US" sz="1800" dirty="0" err="1">
                <a:solidFill>
                  <a:srgbClr val="0345A5"/>
                </a:solidFill>
                <a:latin typeface="Aptos" panose="020B00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informationto</a:t>
            </a:r>
            <a:r>
              <a:rPr lang="en-US" sz="1800" dirty="0">
                <a:solidFill>
                  <a:srgbClr val="0345A5"/>
                </a:solidFill>
                <a:latin typeface="Aptos" panose="020B00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this section.</a:t>
            </a:r>
          </a:p>
          <a:p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294C9E-1D0F-43D5-B417-87DC890FEF24}"/>
              </a:ext>
            </a:extLst>
          </p:cNvPr>
          <p:cNvSpPr txBox="1"/>
          <p:nvPr/>
        </p:nvSpPr>
        <p:spPr>
          <a:xfrm>
            <a:off x="6858000" y="7329779"/>
            <a:ext cx="2168927" cy="2339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ptos" panose="020B0004020202020204" pitchFamily="34" charset="0"/>
              </a:rPr>
              <a:t>Abstract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5F04C57-465B-4398-A542-F813075394EF}"/>
              </a:ext>
            </a:extLst>
          </p:cNvPr>
          <p:cNvSpPr txBox="1">
            <a:spLocks/>
          </p:cNvSpPr>
          <p:nvPr/>
        </p:nvSpPr>
        <p:spPr>
          <a:xfrm>
            <a:off x="6858000" y="4247316"/>
            <a:ext cx="20182939" cy="30890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60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Enter the title of your paper here</a:t>
            </a:r>
            <a:br>
              <a:rPr lang="en-GB" sz="4800" dirty="0">
                <a:latin typeface="Aptos" panose="020B0004020202020204" pitchFamily="34" charset="0"/>
              </a:rPr>
            </a:br>
            <a:endParaRPr lang="en-GB" sz="2800" dirty="0">
              <a:latin typeface="Aptos" panose="020B00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GB" sz="2800" b="1" dirty="0">
                <a:latin typeface="Aptos" panose="020B0004020202020204" pitchFamily="34" charset="0"/>
              </a:rPr>
              <a:t>Name of Author</a:t>
            </a:r>
            <a:br>
              <a:rPr lang="en-GB" sz="2800" b="1" dirty="0">
                <a:latin typeface="Aptos" panose="020B0004020202020204" pitchFamily="34" charset="0"/>
              </a:rPr>
            </a:br>
            <a:r>
              <a:rPr lang="en-GB" sz="2800" i="1" dirty="0">
                <a:latin typeface="Aptos" panose="020B0004020202020204" pitchFamily="34" charset="0"/>
              </a:rPr>
              <a:t>Include affiliations (University, Department if needed)</a:t>
            </a:r>
            <a:endParaRPr lang="en-US" sz="2800" i="1" dirty="0">
              <a:latin typeface="Aptos" panose="020B0004020202020204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DD1F00F6-3CB6-4C28-9141-9808122C5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8103836"/>
            <a:ext cx="16287750" cy="511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 numCol="2" spcCol="360000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sz="2400" dirty="0">
                <a:solidFill>
                  <a:srgbClr val="0345A5"/>
                </a:solidFill>
                <a:latin typeface="Aptos" panose="020B00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  <a:p>
            <a:endParaRPr lang="en-US" sz="2400" dirty="0">
              <a:solidFill>
                <a:srgbClr val="0345A5"/>
              </a:solidFill>
              <a:latin typeface="Aptos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endParaRPr lang="en-US" sz="20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sz="20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F22C7D-7699-AD99-EEBE-C2233A5237E5}"/>
              </a:ext>
            </a:extLst>
          </p:cNvPr>
          <p:cNvSpPr/>
          <p:nvPr/>
        </p:nvSpPr>
        <p:spPr>
          <a:xfrm>
            <a:off x="15462600" y="26932039"/>
            <a:ext cx="12965074" cy="9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bIns="360000" numCol="3" spcCol="360000" rtlCol="0" anchor="t" anchorCtr="0"/>
          <a:lstStyle/>
          <a:p>
            <a:r>
              <a:rPr lang="en-US" sz="1800" dirty="0">
                <a:solidFill>
                  <a:srgbClr val="0345A5"/>
                </a:solidFill>
                <a:latin typeface="Aptos" panose="020B00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  <a:p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perspiciatis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unde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omnis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iste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error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accusantium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laudantium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totam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rem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aperiam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ab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illo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inventore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veritatis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quasi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architecto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beatae vitae dicta sunt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explicabo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Nemo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aspernatur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fugit,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consequuntur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ratione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sequi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nesciunt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porro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numquam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nostrum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corporis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laboriosam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 Quis autem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nihil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vel illum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perspiciatis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unde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omnis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iste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error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accusantium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laudantium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totam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rem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aperiam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ab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illo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inventore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veritatis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quasi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architecto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beatae vitae dicta sunt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explicabo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Nemo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aspernatur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fugit,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consequuntur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ratione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sequi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nesciunt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porro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numquam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nostrum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corporis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laboriosam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 Quis autem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nihil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vel illum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?"</a:t>
            </a:r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  <a:p>
            <a:pPr algn="l"/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  <a:p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58196C-63FB-1BEC-9A52-57655FFB4488}"/>
              </a:ext>
            </a:extLst>
          </p:cNvPr>
          <p:cNvSpPr/>
          <p:nvPr/>
        </p:nvSpPr>
        <p:spPr>
          <a:xfrm>
            <a:off x="1763712" y="26932039"/>
            <a:ext cx="12965074" cy="9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bIns="360000" numCol="3" spcCol="360000" rtlCol="0" anchor="t" anchorCtr="0"/>
          <a:lstStyle/>
          <a:p>
            <a:r>
              <a:rPr lang="en-US" sz="1800" dirty="0">
                <a:solidFill>
                  <a:srgbClr val="0345A5"/>
                </a:solidFill>
                <a:latin typeface="Aptos" panose="020B00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  <a:p>
            <a:endParaRPr lang="en-US" sz="1800" dirty="0">
              <a:solidFill>
                <a:srgbClr val="0345A5"/>
              </a:solidFill>
              <a:latin typeface="Aptos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perspiciatis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unde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omnis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iste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error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accusantium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laudantium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totam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rem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aperiam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ab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illo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inventore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veritatis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quasi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architecto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beatae vitae dicta sunt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explicabo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Nemo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aspernatur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fugit,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consequuntur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ratione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sequi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nesciunt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porro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numquam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nostrum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corporis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laboriosam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 Quis autem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nihil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vel illum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.“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perspiciatis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unde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omnis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iste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error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accusantium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laudantium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totam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rem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aperiam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ab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illo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inventore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veritatis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quasi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architecto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beatae vitae dicta sunt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explicabo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Nemo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aspernatur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fugit,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consequuntur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ratione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sequi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nesciunt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porro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numquam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labore et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nostrum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corporis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laboriosam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 Quis autem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nihil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molestiae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vel illum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?"</a:t>
            </a:r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  <a:p>
            <a:pPr algn="l"/>
            <a:endParaRPr lang="en-US" dirty="0">
              <a:solidFill>
                <a:srgbClr val="0345A5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4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2223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Archivo Narrow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TRANSPORT DEVELOPMENT IN VIETNAM: RECENT ACHIEVEMENTS AND KEY CHALLENGES  Truong Thi My Thanh University of Transport Technology, Vietnam</dc:title>
  <dc:creator>Dang Huong Vy Phan</dc:creator>
  <cp:lastModifiedBy>ANH VU VIET</cp:lastModifiedBy>
  <cp:revision>12</cp:revision>
  <dcterms:created xsi:type="dcterms:W3CDTF">2021-10-22T08:41:35Z</dcterms:created>
  <dcterms:modified xsi:type="dcterms:W3CDTF">2024-03-15T11:51:00Z</dcterms:modified>
</cp:coreProperties>
</file>